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70" r:id="rId3"/>
    <p:sldId id="265" r:id="rId4"/>
    <p:sldId id="266" r:id="rId5"/>
    <p:sldId id="257" r:id="rId6"/>
    <p:sldId id="258" r:id="rId7"/>
    <p:sldId id="259" r:id="rId8"/>
    <p:sldId id="260" r:id="rId9"/>
    <p:sldId id="261" r:id="rId10"/>
    <p:sldId id="262" r:id="rId11"/>
    <p:sldId id="267" r:id="rId12"/>
    <p:sldId id="268" r:id="rId13"/>
    <p:sldId id="269" r:id="rId14"/>
    <p:sldId id="271" r:id="rId15"/>
    <p:sldId id="272" r:id="rId16"/>
    <p:sldId id="273" r:id="rId17"/>
    <p:sldId id="274" r:id="rId18"/>
  </p:sldIdLst>
  <p:sldSz cx="9144000" cy="5143500" type="screen16x9"/>
  <p:notesSz cx="6858000" cy="9144000"/>
  <p:embeddedFontLst>
    <p:embeddedFont>
      <p:font typeface="Atomic Age" panose="020B0604020202020204" charset="0"/>
      <p:regular r:id="rId20"/>
    </p:embeddedFont>
    <p:embeddedFont>
      <p:font typeface="Space Mono" panose="02000509040000020004" pitchFamily="49"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p:scale>
          <a:sx n="98" d="100"/>
          <a:sy n="98" d="100"/>
        </p:scale>
        <p:origin x="1338" y="3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p>
        </p:txBody>
      </p:sp>
    </p:spTree>
    <p:extLst>
      <p:ext uri="{BB962C8B-B14F-4D97-AF65-F5344CB8AC3E}">
        <p14:creationId xmlns:p14="http://schemas.microsoft.com/office/powerpoint/2010/main" val="182663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9ea49c596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9ea49c59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talk about the code you can use to create HTML elements. First, some terminology.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Anyone know what these things are?</a:t>
            </a:r>
            <a:r>
              <a:rPr lang="en" i="1" dirty="0"/>
              <a:t> Click.</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dirty="0"/>
              <a:t>You may have seen these in math - they’re greater-than and less-than signs. In HTML, sometimes we call them angle brackets.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here’s an example of how to use angle brackets to create a full HTML element - this is a header. There’s a lot going on here, so let’s break it down. </a:t>
            </a:r>
            <a:r>
              <a:rPr lang="en" i="1" dirty="0"/>
              <a:t>Click.</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the element name here is h1.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opening tag is this part, with the angle brackets surrounding the element name. This tells the web browser that the element has begun.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Next, there is the content - it says Welcome.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there is the closing tag - this is just like the opening tag, but with a slash before the element name. This tells the web browser that the element has ended. </a:t>
            </a:r>
            <a:r>
              <a:rPr lang="en" i="1" dirty="0">
                <a:solidFill>
                  <a:schemeClr val="dk1"/>
                </a:solidFill>
              </a:rPr>
              <a:t>Click.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the web browser sees this code, it will turn it into a header, like this! This is just one example of an element, but if you can understand this structure, it will be super helpful for any new elements we use. </a:t>
            </a:r>
            <a:r>
              <a:rPr lang="en" i="1" dirty="0">
                <a:solidFill>
                  <a:schemeClr val="dk1"/>
                </a:solidFill>
              </a:rPr>
              <a:t>Click.</a:t>
            </a:r>
            <a:endParaRPr lang="en" i="0" dirty="0">
              <a:solidFill>
                <a:schemeClr val="dk1"/>
              </a:solidFill>
            </a:endParaRPr>
          </a:p>
          <a:p>
            <a:pPr marL="0" lvl="0" indent="0" algn="l" rtl="0">
              <a:spcBef>
                <a:spcPts val="0"/>
              </a:spcBef>
              <a:spcAft>
                <a:spcPts val="0"/>
              </a:spcAft>
              <a:buNone/>
            </a:pPr>
            <a:endParaRPr lang="en" i="0" dirty="0">
              <a:solidFill>
                <a:schemeClr val="dk1"/>
              </a:solidFill>
            </a:endParaRPr>
          </a:p>
          <a:p>
            <a:pPr marL="0" lvl="0" indent="0" algn="l" rtl="0">
              <a:spcBef>
                <a:spcPts val="0"/>
              </a:spcBef>
              <a:spcAft>
                <a:spcPts val="0"/>
              </a:spcAft>
              <a:buNone/>
            </a:pPr>
            <a:r>
              <a:rPr lang="en" i="0" dirty="0">
                <a:solidFill>
                  <a:schemeClr val="dk1"/>
                </a:solidFill>
              </a:rPr>
              <a:t>One note: spaces and new lines don’t matter, and sometimes will automatically be added. </a:t>
            </a:r>
            <a:r>
              <a:rPr lang="en" dirty="0">
                <a:solidFill>
                  <a:schemeClr val="dk1"/>
                </a:solidFill>
              </a:rPr>
              <a:t>But HTML isn’t the only language we’re going to use today…</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7791855" y="-1"/>
            <a:ext cx="1352144" cy="17996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2381"/>
            <a:ext cx="9144000" cy="5138737"/>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156058" y="3774332"/>
            <a:ext cx="5330342" cy="8024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4800" b="1" i="0" u="none" strike="noStrike" kern="0" cap="none" spc="0" normalizeH="0" baseline="0" noProof="0" dirty="0">
                <a:ln>
                  <a:noFill/>
                </a:ln>
                <a:solidFill>
                  <a:srgbClr val="CF2525"/>
                </a:solidFill>
                <a:effectLst/>
                <a:uLnTx/>
                <a:uFillTx/>
                <a:latin typeface="Atomic Age"/>
                <a:sym typeface="Atomic Age"/>
              </a:rPr>
              <a:t>Glitch</a:t>
            </a:r>
            <a:r>
              <a:rPr kumimoji="0" lang="en" sz="4800" b="0" i="0" u="none" strike="noStrike" kern="0" cap="none" spc="0" normalizeH="0" baseline="0" noProof="0" dirty="0">
                <a:ln>
                  <a:noFill/>
                </a:ln>
                <a:solidFill>
                  <a:srgbClr val="CF2525"/>
                </a:solidFill>
                <a:effectLst/>
                <a:uLnTx/>
                <a:uFillTx/>
                <a:latin typeface="Atomic Age"/>
                <a:sym typeface="Atomic Age"/>
              </a:rPr>
              <a:t> </a:t>
            </a:r>
            <a:r>
              <a:rPr kumimoji="0" lang="en" sz="4800" b="1" i="0" u="none" strike="noStrike" kern="0" cap="none" spc="0" normalizeH="0" baseline="0" noProof="0" dirty="0">
                <a:ln>
                  <a:noFill/>
                </a:ln>
                <a:solidFill>
                  <a:srgbClr val="CF2525"/>
                </a:solidFill>
                <a:effectLst/>
                <a:uLnTx/>
                <a:uFillTx/>
                <a:latin typeface="Atomic Age"/>
                <a:sym typeface="Atomic Age"/>
              </a:rPr>
              <a:t>Overview</a:t>
            </a:r>
            <a:endParaRPr lang="en-US" sz="4800" b="1" dirty="0"/>
          </a:p>
        </p:txBody>
      </p:sp>
      <p:sp>
        <p:nvSpPr>
          <p:cNvPr id="8" name="Rectangle 7">
            <a:extLst>
              <a:ext uri="{FF2B5EF4-FFF2-40B4-BE49-F238E27FC236}">
                <a16:creationId xmlns:a16="http://schemas.microsoft.com/office/drawing/2014/main" id="{ED1937CF-0FFE-EE13-5847-19BD7027A9ED}"/>
              </a:ext>
            </a:extLst>
          </p:cNvPr>
          <p:cNvSpPr/>
          <p:nvPr/>
        </p:nvSpPr>
        <p:spPr>
          <a:xfrm>
            <a:off x="2509736" y="671209"/>
            <a:ext cx="3171217" cy="2889114"/>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BF20C9-AE41-782A-6BE5-2726C811F4DD}"/>
              </a:ext>
            </a:extLst>
          </p:cNvPr>
          <p:cNvSpPr/>
          <p:nvPr/>
        </p:nvSpPr>
        <p:spPr>
          <a:xfrm>
            <a:off x="5690679" y="671208"/>
            <a:ext cx="3375499" cy="4085618"/>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01EA37-B743-02FA-51D5-A6D9BA374734}"/>
              </a:ext>
            </a:extLst>
          </p:cNvPr>
          <p:cNvSpPr/>
          <p:nvPr/>
        </p:nvSpPr>
        <p:spPr>
          <a:xfrm>
            <a:off x="1" y="671209"/>
            <a:ext cx="2500008" cy="3103123"/>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47877-3534-5DD0-52D6-721A98DA27C9}"/>
              </a:ext>
            </a:extLst>
          </p:cNvPr>
          <p:cNvSpPr txBox="1"/>
          <p:nvPr/>
        </p:nvSpPr>
        <p:spPr>
          <a:xfrm>
            <a:off x="3206807" y="3098658"/>
            <a:ext cx="2076209" cy="461665"/>
          </a:xfrm>
          <a:prstGeom prst="rect">
            <a:avLst/>
          </a:prstGeom>
          <a:noFill/>
        </p:spPr>
        <p:txBody>
          <a:bodyPr wrap="none" rtlCol="0">
            <a:spAutoFit/>
          </a:bodyPr>
          <a:lstStyle/>
          <a:p>
            <a:r>
              <a:rPr lang="en-US" sz="2400" b="1" dirty="0">
                <a:solidFill>
                  <a:schemeClr val="accent1"/>
                </a:solidFill>
                <a:latin typeface="Space Mono" panose="02000509040000020004" pitchFamily="49" charset="0"/>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4953173" y="4747548"/>
            <a:ext cx="3211135" cy="461665"/>
          </a:xfrm>
          <a:prstGeom prst="rect">
            <a:avLst/>
          </a:prstGeom>
          <a:noFill/>
        </p:spPr>
        <p:txBody>
          <a:bodyPr wrap="none" rtlCol="0">
            <a:spAutoFit/>
          </a:bodyPr>
          <a:lstStyle/>
          <a:p>
            <a:r>
              <a:rPr lang="en-US" sz="2400" b="1" dirty="0">
                <a:solidFill>
                  <a:schemeClr val="accent6"/>
                </a:solidFill>
                <a:latin typeface="Space Mono" panose="02000509040000020004" pitchFamily="49" charset="0"/>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954130" y="2115766"/>
            <a:ext cx="1453466" cy="830997"/>
          </a:xfrm>
          <a:prstGeom prst="rect">
            <a:avLst/>
          </a:prstGeom>
          <a:noFill/>
        </p:spPr>
        <p:txBody>
          <a:bodyPr wrap="square" rtlCol="0">
            <a:spAutoFit/>
          </a:bodyPr>
          <a:lstStyle/>
          <a:p>
            <a:r>
              <a:rPr lang="en-US" sz="2400" b="1" dirty="0">
                <a:solidFill>
                  <a:schemeClr val="accent4"/>
                </a:solidFill>
                <a:latin typeface="Space Mono" panose="02000509040000020004" pitchFamily="49" charset="0"/>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8190688" y="671207"/>
            <a:ext cx="340469"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D38514-4820-2D97-CFBB-1B24C6165CBA}"/>
              </a:ext>
            </a:extLst>
          </p:cNvPr>
          <p:cNvSpPr txBox="1"/>
          <p:nvPr/>
        </p:nvSpPr>
        <p:spPr>
          <a:xfrm>
            <a:off x="8073509" y="79892"/>
            <a:ext cx="1070491" cy="523220"/>
          </a:xfrm>
          <a:prstGeom prst="rect">
            <a:avLst/>
          </a:prstGeom>
          <a:noFill/>
        </p:spPr>
        <p:txBody>
          <a:bodyPr wrap="square" rtlCol="0">
            <a:spAutoFit/>
          </a:bodyPr>
          <a:lstStyle/>
          <a:p>
            <a:r>
              <a:rPr lang="en-US" b="1" dirty="0">
                <a:solidFill>
                  <a:schemeClr val="tx1"/>
                </a:solidFill>
                <a:latin typeface="Space Mono" panose="02000509040000020004" pitchFamily="49" charset="0"/>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3850359" y="4747548"/>
            <a:ext cx="1024992"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FEA00B1-80A3-50A1-0454-A2296FD6751B}"/>
              </a:ext>
            </a:extLst>
          </p:cNvPr>
          <p:cNvSpPr txBox="1"/>
          <p:nvPr/>
        </p:nvSpPr>
        <p:spPr>
          <a:xfrm>
            <a:off x="3894357" y="4449049"/>
            <a:ext cx="1786596" cy="307777"/>
          </a:xfrm>
          <a:prstGeom prst="rect">
            <a:avLst/>
          </a:prstGeom>
          <a:noFill/>
        </p:spPr>
        <p:txBody>
          <a:bodyPr wrap="square" rtlCol="0">
            <a:spAutoFit/>
          </a:bodyPr>
          <a:lstStyle/>
          <a:p>
            <a:r>
              <a:rPr lang="en-US" b="1" dirty="0">
                <a:solidFill>
                  <a:schemeClr val="tx1"/>
                </a:solidFill>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Getting Started</a:t>
            </a:r>
          </a:p>
        </p:txBody>
      </p:sp>
      <p:sp>
        <p:nvSpPr>
          <p:cNvPr id="3" name="Text Placeholder 2">
            <a:extLst>
              <a:ext uri="{FF2B5EF4-FFF2-40B4-BE49-F238E27FC236}">
                <a16:creationId xmlns:a16="http://schemas.microsoft.com/office/drawing/2014/main" id="{1397B983-0317-6386-F0DB-4C19C810A1C9}"/>
              </a:ext>
            </a:extLst>
          </p:cNvPr>
          <p:cNvSpPr>
            <a:spLocks noGrp="1"/>
          </p:cNvSpPr>
          <p:nvPr>
            <p:ph type="body" idx="1"/>
          </p:nvPr>
        </p:nvSpPr>
        <p:spPr>
          <a:xfrm>
            <a:off x="311700" y="1152475"/>
            <a:ext cx="8520600" cy="2962325"/>
          </a:xfrm>
        </p:spPr>
        <p:txBody>
          <a:bodyPr/>
          <a:lstStyle/>
          <a:p>
            <a:pPr marL="114300" indent="0">
              <a:buNone/>
            </a:pPr>
            <a:r>
              <a:rPr lang="en-US" sz="3200" b="1" u="sng" dirty="0"/>
              <a:t>bit.ly/</a:t>
            </a:r>
            <a:r>
              <a:rPr lang="en-US" sz="3200" b="1" u="sng" dirty="0" err="1"/>
              <a:t>hytechcamps</a:t>
            </a:r>
            <a:endParaRPr lang="en-US" sz="3200" b="1" u="sng" dirty="0"/>
          </a:p>
          <a:p>
            <a:pPr marL="114300" indent="0">
              <a:buNone/>
            </a:pPr>
            <a:endParaRPr lang="en-US" sz="1400" dirty="0"/>
          </a:p>
          <a:p>
            <a:pPr marL="571500" indent="-457200">
              <a:buAutoNum type="arabicPeriod"/>
            </a:pPr>
            <a:r>
              <a:rPr lang="en-US" sz="1800" dirty="0"/>
              <a:t>Click </a:t>
            </a:r>
            <a:r>
              <a:rPr lang="en-US" sz="1800" b="1" dirty="0"/>
              <a:t>Building Websites</a:t>
            </a:r>
          </a:p>
          <a:p>
            <a:pPr marL="571500" indent="-457200">
              <a:buAutoNum type="arabicPeriod"/>
            </a:pPr>
            <a:r>
              <a:rPr lang="en-US" sz="1800" dirty="0"/>
              <a:t>Click under </a:t>
            </a:r>
            <a:r>
              <a:rPr lang="en-US" sz="1800" b="1" dirty="0"/>
              <a:t>Code-Along</a:t>
            </a:r>
          </a:p>
          <a:p>
            <a:pPr marL="571500" indent="-457200">
              <a:buAutoNum type="arabicPeriod"/>
            </a:pPr>
            <a:r>
              <a:rPr lang="en-US" sz="1800" dirty="0"/>
              <a:t>Open Preview Pane</a:t>
            </a:r>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p:txBody>
      </p:sp>
      <p:pic>
        <p:nvPicPr>
          <p:cNvPr id="8" name="Picture 7">
            <a:extLst>
              <a:ext uri="{FF2B5EF4-FFF2-40B4-BE49-F238E27FC236}">
                <a16:creationId xmlns:a16="http://schemas.microsoft.com/office/drawing/2014/main" id="{9ABF45FD-EE46-FA7E-3986-00C7BE72EEDB}"/>
              </a:ext>
            </a:extLst>
          </p:cNvPr>
          <p:cNvPicPr>
            <a:picLocks noChangeAspect="1"/>
          </p:cNvPicPr>
          <p:nvPr/>
        </p:nvPicPr>
        <p:blipFill>
          <a:blip r:embed="rId3"/>
          <a:stretch>
            <a:fillRect/>
          </a:stretch>
        </p:blipFill>
        <p:spPr>
          <a:xfrm>
            <a:off x="1286419" y="3113594"/>
            <a:ext cx="1982076" cy="792830"/>
          </a:xfrm>
          <a:prstGeom prst="rect">
            <a:avLst/>
          </a:prstGeom>
        </p:spPr>
      </p:pic>
      <p:pic>
        <p:nvPicPr>
          <p:cNvPr id="12" name="Picture 11">
            <a:extLst>
              <a:ext uri="{FF2B5EF4-FFF2-40B4-BE49-F238E27FC236}">
                <a16:creationId xmlns:a16="http://schemas.microsoft.com/office/drawing/2014/main" id="{09F2AEFD-A1EC-3FE5-95E1-AB7295702168}"/>
              </a:ext>
            </a:extLst>
          </p:cNvPr>
          <p:cNvPicPr>
            <a:picLocks noChangeAspect="1"/>
          </p:cNvPicPr>
          <p:nvPr/>
        </p:nvPicPr>
        <p:blipFill rotWithShape="1">
          <a:blip r:embed="rId4"/>
          <a:srcRect r="3014"/>
          <a:stretch/>
        </p:blipFill>
        <p:spPr>
          <a:xfrm>
            <a:off x="5323191" y="511370"/>
            <a:ext cx="3509109" cy="3180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6819F68C-DD99-82F0-4F83-4AB6DB44D5FD}"/>
              </a:ext>
            </a:extLst>
          </p:cNvPr>
          <p:cNvSpPr/>
          <p:nvPr/>
        </p:nvSpPr>
        <p:spPr>
          <a:xfrm>
            <a:off x="0" y="4163248"/>
            <a:ext cx="9144000" cy="572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Space Mono" panose="02000509040000020004" pitchFamily="49" charset="0"/>
              </a:rPr>
              <a:t>CHALLENGE</a:t>
            </a:r>
            <a:r>
              <a:rPr lang="en-US" sz="2000" dirty="0">
                <a:latin typeface="Space Mono" panose="02000509040000020004" pitchFamily="49" charset="0"/>
              </a:rPr>
              <a:t>: Make this </a:t>
            </a:r>
            <a:r>
              <a:rPr lang="en-US" sz="2000" b="1" dirty="0">
                <a:latin typeface="Space Mono" panose="02000509040000020004" pitchFamily="49" charset="0"/>
              </a:rPr>
              <a:t>your</a:t>
            </a:r>
            <a:r>
              <a:rPr lang="en-US" sz="2000" dirty="0">
                <a:latin typeface="Space Mono" panose="02000509040000020004" pitchFamily="49" charset="0"/>
              </a:rPr>
              <a:t> website instead of </a:t>
            </a:r>
            <a:r>
              <a:rPr lang="en-US" sz="2000" b="1" dirty="0">
                <a:latin typeface="Space Mono" panose="02000509040000020004" pitchFamily="49" charset="0"/>
              </a:rPr>
              <a:t>Katara</a:t>
            </a:r>
            <a:r>
              <a:rPr lang="en-US" sz="2000" dirty="0">
                <a:latin typeface="Space Mono" panose="02000509040000020004" pitchFamily="49" charset="0"/>
              </a:rPr>
              <a:t>’s!</a:t>
            </a:r>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r>
              <a:rPr lang="en-US" sz="3600" b="1" u="sng" dirty="0"/>
              <a:t>bit.ly/</a:t>
            </a:r>
            <a:r>
              <a:rPr lang="en-US" sz="3600" b="1" u="sng" dirty="0" err="1"/>
              <a:t>hytechcamps</a:t>
            </a:r>
            <a:endParaRPr lang="en-US" sz="3600" b="1" u="sng" dirty="0"/>
          </a:p>
          <a:p>
            <a:pPr marL="114300" indent="0">
              <a:buNone/>
            </a:pPr>
            <a:endParaRPr lang="en-US" sz="2400" dirty="0"/>
          </a:p>
          <a:p>
            <a:pPr marL="571500" indent="-457200">
              <a:buAutoNum type="arabicPeriod"/>
            </a:pPr>
            <a:r>
              <a:rPr lang="en-US" sz="2400" dirty="0"/>
              <a:t>Click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spTree>
    <p:extLst>
      <p:ext uri="{BB962C8B-B14F-4D97-AF65-F5344CB8AC3E}">
        <p14:creationId xmlns:p14="http://schemas.microsoft.com/office/powerpoint/2010/main" val="200966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a:t>what’s something you’ve seen on a website?</a:t>
            </a:r>
            <a:endParaRPr sz="2400" b="1"/>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The </a:t>
            </a:r>
            <a:r>
              <a:rPr lang="en" sz="7200" b="1" dirty="0"/>
              <a:t>Code</a:t>
            </a:r>
            <a:endParaRPr sz="7200" b="1" dirty="0"/>
          </a:p>
        </p:txBody>
      </p:sp>
      <p:sp>
        <p:nvSpPr>
          <p:cNvPr id="97" name="Google Shape;97;p18"/>
          <p:cNvSpPr txBox="1"/>
          <p:nvPr/>
        </p:nvSpPr>
        <p:spPr>
          <a:xfrm>
            <a:off x="311700" y="1438450"/>
            <a:ext cx="31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pace Mono"/>
                <a:ea typeface="Space Mono"/>
                <a:cs typeface="Space Mono"/>
                <a:sym typeface="Space Mono"/>
              </a:rPr>
              <a:t>what are these symbols?</a:t>
            </a:r>
            <a:r>
              <a:rPr lang="en" b="1">
                <a:solidFill>
                  <a:schemeClr val="dk2"/>
                </a:solidFill>
                <a:latin typeface="Space Mono"/>
                <a:ea typeface="Space Mono"/>
                <a:cs typeface="Space Mono"/>
                <a:sym typeface="Space Mono"/>
              </a:rPr>
              <a:t> </a:t>
            </a:r>
            <a:endParaRPr sz="9600" b="1">
              <a:solidFill>
                <a:schemeClr val="dk2"/>
              </a:solidFill>
              <a:latin typeface="Space Mono"/>
              <a:ea typeface="Space Mono"/>
              <a:cs typeface="Space Mono"/>
              <a:sym typeface="Space Mono"/>
            </a:endParaRPr>
          </a:p>
        </p:txBody>
      </p:sp>
      <p:sp>
        <p:nvSpPr>
          <p:cNvPr id="98" name="Google Shape;98;p18"/>
          <p:cNvSpPr txBox="1"/>
          <p:nvPr/>
        </p:nvSpPr>
        <p:spPr>
          <a:xfrm>
            <a:off x="252825" y="1640300"/>
            <a:ext cx="31818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600" b="1">
                <a:latin typeface="Space Mono"/>
                <a:ea typeface="Space Mono"/>
                <a:cs typeface="Space Mono"/>
                <a:sym typeface="Space Mono"/>
              </a:rPr>
              <a:t>&lt; &gt;</a:t>
            </a:r>
            <a:endParaRPr sz="9600" b="1">
              <a:latin typeface="Space Mono"/>
              <a:ea typeface="Space Mono"/>
              <a:cs typeface="Space Mono"/>
              <a:sym typeface="Space Mono"/>
            </a:endParaRPr>
          </a:p>
        </p:txBody>
      </p:sp>
      <p:sp>
        <p:nvSpPr>
          <p:cNvPr id="99" name="Google Shape;99;p18"/>
          <p:cNvSpPr txBox="1"/>
          <p:nvPr/>
        </p:nvSpPr>
        <p:spPr>
          <a:xfrm>
            <a:off x="337900" y="3194300"/>
            <a:ext cx="31230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latin typeface="Space Mono"/>
                <a:ea typeface="Space Mono"/>
                <a:cs typeface="Space Mono"/>
                <a:sym typeface="Space Mono"/>
              </a:rPr>
              <a:t>You may know them as </a:t>
            </a:r>
            <a:r>
              <a:rPr lang="en" sz="1600" b="1">
                <a:solidFill>
                  <a:schemeClr val="dk2"/>
                </a:solidFill>
                <a:latin typeface="Space Mono"/>
                <a:ea typeface="Space Mono"/>
                <a:cs typeface="Space Mono"/>
                <a:sym typeface="Space Mono"/>
              </a:rPr>
              <a:t>greater-than</a:t>
            </a:r>
            <a:r>
              <a:rPr lang="en" sz="1500">
                <a:solidFill>
                  <a:schemeClr val="dk2"/>
                </a:solidFill>
                <a:latin typeface="Space Mono"/>
                <a:ea typeface="Space Mono"/>
                <a:cs typeface="Space Mono"/>
                <a:sym typeface="Space Mono"/>
              </a:rPr>
              <a:t> and </a:t>
            </a:r>
            <a:r>
              <a:rPr lang="en" sz="1600" b="1">
                <a:solidFill>
                  <a:schemeClr val="dk2"/>
                </a:solidFill>
                <a:latin typeface="Space Mono"/>
                <a:ea typeface="Space Mono"/>
                <a:cs typeface="Space Mono"/>
                <a:sym typeface="Space Mono"/>
              </a:rPr>
              <a:t>less-than signs</a:t>
            </a:r>
            <a:r>
              <a:rPr lang="en" sz="1500">
                <a:solidFill>
                  <a:schemeClr val="dk2"/>
                </a:solidFill>
                <a:latin typeface="Space Mono"/>
                <a:ea typeface="Space Mono"/>
                <a:cs typeface="Space Mono"/>
                <a:sym typeface="Space Mono"/>
              </a:rPr>
              <a:t>, but another name for them is</a:t>
            </a:r>
            <a:endParaRPr sz="1500">
              <a:solidFill>
                <a:schemeClr val="dk2"/>
              </a:solidFill>
              <a:latin typeface="Space Mono"/>
              <a:ea typeface="Space Mono"/>
              <a:cs typeface="Space Mono"/>
              <a:sym typeface="Space Mono"/>
            </a:endParaRPr>
          </a:p>
          <a:p>
            <a:pPr marL="0" lvl="0" indent="0" algn="ctr" rtl="0">
              <a:spcBef>
                <a:spcPts val="0"/>
              </a:spcBef>
              <a:spcAft>
                <a:spcPts val="0"/>
              </a:spcAft>
              <a:buNone/>
            </a:pPr>
            <a:r>
              <a:rPr lang="en" sz="2400" b="1">
                <a:latin typeface="Space Mono"/>
                <a:ea typeface="Space Mono"/>
                <a:cs typeface="Space Mono"/>
                <a:sym typeface="Space Mono"/>
              </a:rPr>
              <a:t>angle brackets</a:t>
            </a:r>
            <a:endParaRPr sz="2400" b="1">
              <a:latin typeface="Space Mono"/>
              <a:ea typeface="Space Mono"/>
              <a:cs typeface="Space Mono"/>
              <a:sym typeface="Space Mono"/>
            </a:endParaRPr>
          </a:p>
        </p:txBody>
      </p:sp>
      <p:sp>
        <p:nvSpPr>
          <p:cNvPr id="100" name="Google Shape;100;p18"/>
          <p:cNvSpPr txBox="1"/>
          <p:nvPr/>
        </p:nvSpPr>
        <p:spPr>
          <a:xfrm>
            <a:off x="3880050" y="1797225"/>
            <a:ext cx="471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latin typeface="Courier New"/>
                <a:ea typeface="Courier New"/>
                <a:cs typeface="Courier New"/>
                <a:sym typeface="Courier New"/>
              </a:rPr>
              <a:t>&lt;h1&gt;</a:t>
            </a:r>
            <a:r>
              <a:rPr lang="en" sz="3600" b="1">
                <a:latin typeface="Courier New"/>
                <a:ea typeface="Courier New"/>
                <a:cs typeface="Courier New"/>
                <a:sym typeface="Courier New"/>
              </a:rPr>
              <a:t>Welcome</a:t>
            </a:r>
            <a:r>
              <a:rPr lang="en" sz="3600" b="1">
                <a:solidFill>
                  <a:schemeClr val="accent1"/>
                </a:solidFill>
                <a:latin typeface="Courier New"/>
                <a:ea typeface="Courier New"/>
                <a:cs typeface="Courier New"/>
                <a:sym typeface="Courier New"/>
              </a:rPr>
              <a:t>&lt;/h1&gt;</a:t>
            </a:r>
            <a:endParaRPr sz="3600" b="1">
              <a:solidFill>
                <a:schemeClr val="accent1"/>
              </a:solidFill>
              <a:latin typeface="Courier New"/>
              <a:ea typeface="Courier New"/>
              <a:cs typeface="Courier New"/>
              <a:sym typeface="Courier New"/>
            </a:endParaRPr>
          </a:p>
        </p:txBody>
      </p:sp>
      <p:sp>
        <p:nvSpPr>
          <p:cNvPr id="101" name="Google Shape;101;p18"/>
          <p:cNvSpPr txBox="1"/>
          <p:nvPr/>
        </p:nvSpPr>
        <p:spPr>
          <a:xfrm>
            <a:off x="3880050" y="2463200"/>
            <a:ext cx="4086600" cy="22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Element Name:</a:t>
            </a:r>
            <a:r>
              <a:rPr lang="en" sz="2400">
                <a:solidFill>
                  <a:schemeClr val="dk2"/>
                </a:solidFill>
                <a:latin typeface="Space Mono"/>
                <a:ea typeface="Space Mono"/>
                <a:cs typeface="Space Mono"/>
                <a:sym typeface="Space Mono"/>
              </a:rPr>
              <a:t> </a:t>
            </a:r>
            <a:r>
              <a:rPr lang="en" sz="3000">
                <a:latin typeface="Space Mono"/>
                <a:ea typeface="Space Mono"/>
                <a:cs typeface="Space Mono"/>
                <a:sym typeface="Space Mono"/>
              </a:rPr>
              <a:t>h1</a:t>
            </a:r>
            <a:endParaRPr sz="3000">
              <a:latin typeface="Space Mono"/>
              <a:ea typeface="Space Mono"/>
              <a:cs typeface="Space Mono"/>
              <a:sym typeface="Space Mono"/>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Opening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Content:</a:t>
            </a:r>
            <a:r>
              <a:rPr lang="en" sz="2400">
                <a:solidFill>
                  <a:schemeClr val="dk2"/>
                </a:solidFill>
                <a:latin typeface="Space Mono"/>
                <a:ea typeface="Space Mono"/>
                <a:cs typeface="Space Mono"/>
                <a:sym typeface="Space Mono"/>
              </a:rPr>
              <a:t> </a:t>
            </a:r>
            <a:r>
              <a:rPr lang="en" sz="3000" b="1">
                <a:latin typeface="Courier New"/>
                <a:ea typeface="Courier New"/>
                <a:cs typeface="Courier New"/>
                <a:sym typeface="Courier New"/>
              </a:rPr>
              <a:t>Welcome</a:t>
            </a:r>
            <a:endParaRPr sz="30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Closing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p:txBody>
      </p:sp>
      <p:sp>
        <p:nvSpPr>
          <p:cNvPr id="102" name="Google Shape;102;p18"/>
          <p:cNvSpPr/>
          <p:nvPr/>
        </p:nvSpPr>
        <p:spPr>
          <a:xfrm>
            <a:off x="3539425" y="1211775"/>
            <a:ext cx="26100" cy="367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3880050" y="1438450"/>
            <a:ext cx="44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pace Mono"/>
                <a:ea typeface="Space Mono"/>
                <a:cs typeface="Space Mono"/>
                <a:sym typeface="Space Mono"/>
              </a:rPr>
              <a:t>an example HTML element: </a:t>
            </a:r>
            <a:r>
              <a:rPr lang="en" b="1">
                <a:solidFill>
                  <a:schemeClr val="dk2"/>
                </a:solidFill>
                <a:latin typeface="Space Mono"/>
                <a:ea typeface="Space Mono"/>
                <a:cs typeface="Space Mono"/>
                <a:sym typeface="Space Mono"/>
              </a:rPr>
              <a:t>header</a:t>
            </a:r>
            <a:endParaRPr sz="9600" b="1">
              <a:solidFill>
                <a:schemeClr val="dk2"/>
              </a:solidFill>
              <a:latin typeface="Space Mono"/>
              <a:ea typeface="Space Mono"/>
              <a:cs typeface="Space Mono"/>
              <a:sym typeface="Space Mono"/>
            </a:endParaRPr>
          </a:p>
        </p:txBody>
      </p:sp>
      <p:pic>
        <p:nvPicPr>
          <p:cNvPr id="104" name="Google Shape;104;p18"/>
          <p:cNvPicPr preferRelativeResize="0"/>
          <p:nvPr/>
        </p:nvPicPr>
        <p:blipFill>
          <a:blip r:embed="rId3">
            <a:alphaModFix/>
          </a:blip>
          <a:stretch>
            <a:fillRect/>
          </a:stretch>
        </p:blipFill>
        <p:spPr>
          <a:xfrm>
            <a:off x="7134750" y="2723775"/>
            <a:ext cx="1697551" cy="1978926"/>
          </a:xfrm>
          <a:prstGeom prst="rect">
            <a:avLst/>
          </a:prstGeom>
          <a:noFill/>
          <a:ln w="9525" cap="flat" cmpd="sng">
            <a:solidFill>
              <a:schemeClr val="dk2"/>
            </a:solidFill>
            <a:prstDash val="solid"/>
            <a:round/>
            <a:headEnd type="none" w="sm" len="sm"/>
            <a:tailEnd type="none" w="sm" len="sm"/>
          </a:ln>
        </p:spPr>
      </p:pic>
      <p:sp>
        <p:nvSpPr>
          <p:cNvPr id="2" name="Rectangle 1">
            <a:extLst>
              <a:ext uri="{FF2B5EF4-FFF2-40B4-BE49-F238E27FC236}">
                <a16:creationId xmlns:a16="http://schemas.microsoft.com/office/drawing/2014/main" id="{C8AE3AD2-AC3B-2009-2A03-A4C02A201C4F}"/>
              </a:ext>
            </a:extLst>
          </p:cNvPr>
          <p:cNvSpPr/>
          <p:nvPr/>
        </p:nvSpPr>
        <p:spPr>
          <a:xfrm>
            <a:off x="7247106" y="145510"/>
            <a:ext cx="1697551" cy="1036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Note: </a:t>
            </a:r>
            <a:r>
              <a:rPr lang="en-US" dirty="0">
                <a:latin typeface="Space Mono" panose="02000509040000020004" pitchFamily="49" charset="0"/>
              </a:rPr>
              <a:t>spaces and new lines don’t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xEl>
                                              <p:pRg st="0" end="0"/>
                                            </p:txEl>
                                          </p:spTgt>
                                        </p:tgtEl>
                                        <p:attrNameLst>
                                          <p:attrName>style.visibility</p:attrName>
                                        </p:attrNameLst>
                                      </p:cBhvr>
                                      <p:to>
                                        <p:strVal val="visible"/>
                                      </p:to>
                                    </p:set>
                                    <p:animEffect transition="in" filter="fade">
                                      <p:cBhvr>
                                        <p:cTn id="28" dur="400"/>
                                        <p:tgtEl>
                                          <p:spTgt spid="10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xEl>
                                              <p:pRg st="1" end="1"/>
                                            </p:txEl>
                                          </p:spTgt>
                                        </p:tgtEl>
                                        <p:attrNameLst>
                                          <p:attrName>style.visibility</p:attrName>
                                        </p:attrNameLst>
                                      </p:cBhvr>
                                      <p:to>
                                        <p:strVal val="visible"/>
                                      </p:to>
                                    </p:set>
                                    <p:animEffect transition="in" filter="fade">
                                      <p:cBhvr>
                                        <p:cTn id="33" dur="400"/>
                                        <p:tgtEl>
                                          <p:spTgt spid="10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xEl>
                                              <p:pRg st="2" end="2"/>
                                            </p:txEl>
                                          </p:spTgt>
                                        </p:tgtEl>
                                        <p:attrNameLst>
                                          <p:attrName>style.visibility</p:attrName>
                                        </p:attrNameLst>
                                      </p:cBhvr>
                                      <p:to>
                                        <p:strVal val="visible"/>
                                      </p:to>
                                    </p:set>
                                    <p:animEffect transition="in" filter="fade">
                                      <p:cBhvr>
                                        <p:cTn id="38" dur="400"/>
                                        <p:tgtEl>
                                          <p:spTgt spid="10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1">
                                            <p:txEl>
                                              <p:pRg st="3" end="3"/>
                                            </p:txEl>
                                          </p:spTgt>
                                        </p:tgtEl>
                                        <p:attrNameLst>
                                          <p:attrName>style.visibility</p:attrName>
                                        </p:attrNameLst>
                                      </p:cBhvr>
                                      <p:to>
                                        <p:strVal val="visible"/>
                                      </p:to>
                                    </p:set>
                                    <p:animEffect transition="in" filter="fade">
                                      <p:cBhvr>
                                        <p:cTn id="43" dur="400"/>
                                        <p:tgtEl>
                                          <p:spTgt spid="101">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1434</Words>
  <Application>Microsoft Office PowerPoint</Application>
  <PresentationFormat>On-screen Show (16:9)</PresentationFormat>
  <Paragraphs>170</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Atomic Age</vt:lpstr>
      <vt:lpstr>Space Mono</vt:lpstr>
      <vt:lpstr>Arial</vt:lpstr>
      <vt:lpstr>Courier New</vt:lpstr>
      <vt:lpstr>Simple Light</vt:lpstr>
      <vt:lpstr>W E L C O M E</vt:lpstr>
      <vt:lpstr>PowerPoint Presentation</vt:lpstr>
      <vt:lpstr>Icebreaker Activity: Coolors</vt:lpstr>
      <vt:lpstr>Presentation</vt:lpstr>
      <vt:lpstr>PowerPoint Presentation</vt:lpstr>
      <vt:lpstr>one example: Wikipedia</vt:lpstr>
      <vt:lpstr>HTML</vt:lpstr>
      <vt:lpstr>HTML Elements</vt:lpstr>
      <vt:lpstr>The Code</vt:lpstr>
      <vt:lpstr>CSS Style</vt:lpstr>
      <vt:lpstr>Code-Along Activity</vt:lpstr>
      <vt:lpstr>PowerPoint Presentation</vt:lpstr>
      <vt:lpstr>PowerPoint Presentation</vt:lpstr>
      <vt:lpstr>Getting Started</vt:lpstr>
      <vt:lpstr>Customization</vt:lpstr>
      <vt:lpstr>Site Sharing</vt:lpstr>
      <vt:lpstr>Blooket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2</cp:revision>
  <dcterms:modified xsi:type="dcterms:W3CDTF">2024-05-06T20:33:05Z</dcterms:modified>
</cp:coreProperties>
</file>